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1" r:id="rId7"/>
    <p:sldId id="259" r:id="rId8"/>
    <p:sldId id="260" r:id="rId9"/>
    <p:sldId id="265" r:id="rId10"/>
    <p:sldId id="258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7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3569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5954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7095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9403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0475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6686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9384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3399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73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9347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5041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3F22A-4517-4406-AF32-9F73C65C3950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496C4-5A54-4CB4-8B45-0BA09C9965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2593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 smtClean="0"/>
              <a:t>MineSweeper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F74042125 </a:t>
            </a:r>
            <a:r>
              <a:rPr lang="zh-TW" altLang="en-US" dirty="0" smtClean="0"/>
              <a:t> 葉芷勳</a:t>
            </a:r>
            <a:r>
              <a:rPr lang="en-US" altLang="zh-TW" dirty="0" smtClean="0"/>
              <a:t>	F74042175</a:t>
            </a:r>
            <a:r>
              <a:rPr lang="zh-TW" altLang="en-US" dirty="0" smtClean="0"/>
              <a:t>  施子彥</a:t>
            </a:r>
            <a:endParaRPr lang="en-US" altLang="zh-TW" dirty="0"/>
          </a:p>
          <a:p>
            <a:r>
              <a:rPr lang="en-US" altLang="zh-TW" dirty="0" smtClean="0"/>
              <a:t>F74046551</a:t>
            </a:r>
            <a:r>
              <a:rPr lang="zh-TW" altLang="en-US" dirty="0" smtClean="0"/>
              <a:t> 凃登耀</a:t>
            </a:r>
            <a:r>
              <a:rPr lang="en-US" altLang="zh-TW" dirty="0" smtClean="0"/>
              <a:t>	F74046577</a:t>
            </a:r>
            <a:r>
              <a:rPr lang="zh-TW" altLang="en-US" dirty="0" smtClean="0"/>
              <a:t> 施儒宏</a:t>
            </a:r>
            <a:endParaRPr lang="en-US" altLang="zh-TW" dirty="0" smtClean="0"/>
          </a:p>
          <a:p>
            <a:r>
              <a:rPr lang="en-US" altLang="zh-TW" dirty="0" smtClean="0"/>
              <a:t>F74046022</a:t>
            </a:r>
            <a:r>
              <a:rPr lang="zh-TW" altLang="en-US" dirty="0" smtClean="0"/>
              <a:t> 陳冠仁</a:t>
            </a:r>
            <a:r>
              <a:rPr lang="en-US" altLang="zh-TW" dirty="0" smtClean="0"/>
              <a:t>	F74046593</a:t>
            </a:r>
            <a:r>
              <a:rPr lang="zh-TW" altLang="en-US" dirty="0" smtClean="0"/>
              <a:t> 彭鈱禎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2691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字方塊 9"/>
          <p:cNvSpPr txBox="1"/>
          <p:nvPr/>
        </p:nvSpPr>
        <p:spPr>
          <a:xfrm>
            <a:off x="447262" y="626165"/>
            <a:ext cx="56938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 smtClean="0"/>
              <a:t>遊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戲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過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關</a:t>
            </a:r>
            <a:endParaRPr lang="zh-TW" altLang="en-US" sz="3000" b="1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246" y="0"/>
            <a:ext cx="92495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940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Structure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Control / Display</a:t>
            </a:r>
          </a:p>
          <a:p>
            <a:r>
              <a:rPr lang="en-US" altLang="zh-TW" dirty="0" smtClean="0"/>
              <a:t>Timer / </a:t>
            </a:r>
            <a:r>
              <a:rPr lang="en-US" altLang="zh-TW" dirty="0" err="1" smtClean="0"/>
              <a:t>SevenSegment</a:t>
            </a:r>
            <a:endParaRPr lang="en-US" altLang="zh-TW" dirty="0" smtClean="0"/>
          </a:p>
          <a:p>
            <a:r>
              <a:rPr lang="en-US" altLang="zh-TW" dirty="0" smtClean="0"/>
              <a:t>Buttons / LEDs</a:t>
            </a:r>
          </a:p>
          <a:p>
            <a:r>
              <a:rPr lang="en-US" altLang="zh-TW" dirty="0" smtClean="0"/>
              <a:t>Keypad / </a:t>
            </a:r>
            <a:r>
              <a:rPr lang="en-US" altLang="zh-TW" dirty="0" err="1" smtClean="0"/>
              <a:t>DotMatrix</a:t>
            </a:r>
            <a:endParaRPr lang="en-US" altLang="zh-TW" dirty="0"/>
          </a:p>
        </p:txBody>
      </p:sp>
      <p:grpSp>
        <p:nvGrpSpPr>
          <p:cNvPr id="4" name="群組 3"/>
          <p:cNvGrpSpPr/>
          <p:nvPr/>
        </p:nvGrpSpPr>
        <p:grpSpPr>
          <a:xfrm>
            <a:off x="5301782" y="831407"/>
            <a:ext cx="6052018" cy="5652632"/>
            <a:chOff x="5037666" y="1083734"/>
            <a:chExt cx="6052018" cy="5652632"/>
          </a:xfrm>
        </p:grpSpPr>
        <p:sp>
          <p:nvSpPr>
            <p:cNvPr id="5" name="流程圖: 替代處理程序 3"/>
            <p:cNvSpPr/>
            <p:nvPr/>
          </p:nvSpPr>
          <p:spPr bwMode="auto">
            <a:xfrm>
              <a:off x="7950200" y="1083734"/>
              <a:ext cx="1659467" cy="982133"/>
            </a:xfrm>
            <a:prstGeom prst="flowChartAlternateProcess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en-US" sz="2000" b="1" dirty="0">
                  <a:latin typeface="Arial" pitchFamily="34" charset="0"/>
                  <a:ea typeface="新細明體" pitchFamily="18" charset="-120"/>
                </a:rPr>
                <a:t>初</a:t>
              </a:r>
              <a:r>
                <a:rPr kumimoji="1" lang="zh-TW" altLang="en-US" sz="2000" b="1" dirty="0" smtClean="0">
                  <a:latin typeface="Arial" pitchFamily="34" charset="0"/>
                  <a:ea typeface="新細明體" pitchFamily="18" charset="-120"/>
                </a:rPr>
                <a:t>始狀</a:t>
              </a:r>
              <a:r>
                <a:rPr kumimoji="1" lang="zh-TW" altLang="en-US" sz="2000" b="1" dirty="0">
                  <a:latin typeface="Arial" pitchFamily="34" charset="0"/>
                  <a:ea typeface="新細明體" pitchFamily="18" charset="-120"/>
                </a:rPr>
                <a:t>態</a:t>
              </a:r>
              <a:endParaRPr kumimoji="1" lang="zh-TW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新細明體" pitchFamily="18" charset="-120"/>
              </a:endParaRPr>
            </a:p>
          </p:txBody>
        </p:sp>
        <p:sp>
          <p:nvSpPr>
            <p:cNvPr id="6" name="流程圖: 替代處理程序 4"/>
            <p:cNvSpPr/>
            <p:nvPr/>
          </p:nvSpPr>
          <p:spPr bwMode="auto">
            <a:xfrm>
              <a:off x="7950197" y="2746240"/>
              <a:ext cx="1659467" cy="982133"/>
            </a:xfrm>
            <a:prstGeom prst="flowChartAlternateProcess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en-US" sz="2000" b="1" dirty="0" smtClean="0">
                  <a:latin typeface="Arial" pitchFamily="34" charset="0"/>
                  <a:ea typeface="新細明體" pitchFamily="18" charset="-120"/>
                </a:rPr>
                <a:t>遊戲進行</a:t>
              </a:r>
              <a:endParaRPr kumimoji="1" lang="zh-TW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新細明體" pitchFamily="18" charset="-120"/>
              </a:endParaRPr>
            </a:p>
          </p:txBody>
        </p:sp>
        <p:sp>
          <p:nvSpPr>
            <p:cNvPr id="7" name="流程圖: 替代處理程序 5"/>
            <p:cNvSpPr/>
            <p:nvPr/>
          </p:nvSpPr>
          <p:spPr bwMode="auto">
            <a:xfrm>
              <a:off x="5037666" y="2741477"/>
              <a:ext cx="1659467" cy="982133"/>
            </a:xfrm>
            <a:prstGeom prst="flowChartAlternateProcess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en-US" sz="2000" b="1" dirty="0" smtClean="0">
                  <a:latin typeface="Arial" pitchFamily="34" charset="0"/>
                  <a:ea typeface="新細明體" pitchFamily="18" charset="-120"/>
                </a:rPr>
                <a:t>遊戲暫停</a:t>
              </a:r>
              <a:endParaRPr kumimoji="1" lang="zh-TW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新細明體" pitchFamily="18" charset="-120"/>
              </a:endParaRPr>
            </a:p>
          </p:txBody>
        </p:sp>
        <p:sp>
          <p:nvSpPr>
            <p:cNvPr id="8" name="流程圖: 替代處理程序 6"/>
            <p:cNvSpPr/>
            <p:nvPr/>
          </p:nvSpPr>
          <p:spPr bwMode="auto">
            <a:xfrm>
              <a:off x="7950198" y="5106063"/>
              <a:ext cx="1659467" cy="982133"/>
            </a:xfrm>
            <a:prstGeom prst="flowChartAlternateProcess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en-US" sz="2000" b="1" dirty="0" smtClean="0">
                  <a:latin typeface="Arial" pitchFamily="34" charset="0"/>
                  <a:ea typeface="新細明體" pitchFamily="18" charset="-120"/>
                </a:rPr>
                <a:t>遊戲結束</a:t>
              </a:r>
              <a:endParaRPr kumimoji="1" lang="zh-TW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新細明體" pitchFamily="18" charset="-120"/>
              </a:endParaRPr>
            </a:p>
          </p:txBody>
        </p:sp>
        <p:cxnSp>
          <p:nvCxnSpPr>
            <p:cNvPr id="9" name="直線單箭頭接點 8"/>
            <p:cNvCxnSpPr/>
            <p:nvPr/>
          </p:nvCxnSpPr>
          <p:spPr bwMode="auto">
            <a:xfrm flipH="1">
              <a:off x="6697132" y="2981473"/>
              <a:ext cx="1253065" cy="893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直線單箭頭接點 9"/>
            <p:cNvCxnSpPr/>
            <p:nvPr/>
          </p:nvCxnSpPr>
          <p:spPr bwMode="auto">
            <a:xfrm>
              <a:off x="6705596" y="3401218"/>
              <a:ext cx="1253065" cy="0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直線單箭頭接點 10"/>
            <p:cNvCxnSpPr>
              <a:stCxn id="5" idx="2"/>
              <a:endCxn id="6" idx="0"/>
            </p:cNvCxnSpPr>
            <p:nvPr/>
          </p:nvCxnSpPr>
          <p:spPr bwMode="auto">
            <a:xfrm flipH="1">
              <a:off x="8779931" y="2065867"/>
              <a:ext cx="3" cy="680373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直線單箭頭接點 11"/>
            <p:cNvCxnSpPr>
              <a:stCxn id="6" idx="2"/>
              <a:endCxn id="22" idx="0"/>
            </p:cNvCxnSpPr>
            <p:nvPr/>
          </p:nvCxnSpPr>
          <p:spPr bwMode="auto">
            <a:xfrm flipH="1">
              <a:off x="8779930" y="3728373"/>
              <a:ext cx="1" cy="236126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肘形接點 12"/>
            <p:cNvCxnSpPr>
              <a:stCxn id="8" idx="2"/>
              <a:endCxn id="5" idx="3"/>
            </p:cNvCxnSpPr>
            <p:nvPr/>
          </p:nvCxnSpPr>
          <p:spPr bwMode="auto">
            <a:xfrm rot="5400000" flipH="1" flipV="1">
              <a:off x="6938101" y="3416631"/>
              <a:ext cx="4513395" cy="829735"/>
            </a:xfrm>
            <a:prstGeom prst="bentConnector4">
              <a:avLst>
                <a:gd name="adj1" fmla="val -5065"/>
                <a:gd name="adj2" fmla="val 352040"/>
              </a:avLst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直線單箭頭接點 13"/>
            <p:cNvCxnSpPr/>
            <p:nvPr/>
          </p:nvCxnSpPr>
          <p:spPr bwMode="auto">
            <a:xfrm>
              <a:off x="7052735" y="1574800"/>
              <a:ext cx="897462" cy="0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5" name="文字方塊 14"/>
            <p:cNvSpPr txBox="1"/>
            <p:nvPr/>
          </p:nvSpPr>
          <p:spPr>
            <a:xfrm>
              <a:off x="6281616" y="1313145"/>
              <a:ext cx="1016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 smtClean="0"/>
                <a:t>reset</a:t>
              </a:r>
              <a:endParaRPr lang="zh-TW" altLang="en-US" sz="2400" dirty="0"/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10073682" y="3723610"/>
              <a:ext cx="1016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 smtClean="0"/>
                <a:t>No</a:t>
              </a:r>
              <a:endParaRPr lang="zh-TW" altLang="en-US" sz="2400" dirty="0"/>
            </a:p>
          </p:txBody>
        </p:sp>
        <p:sp>
          <p:nvSpPr>
            <p:cNvPr id="17" name="文字方塊 16"/>
            <p:cNvSpPr txBox="1"/>
            <p:nvPr/>
          </p:nvSpPr>
          <p:spPr>
            <a:xfrm>
              <a:off x="9682421" y="5857363"/>
              <a:ext cx="1016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 smtClean="0"/>
                <a:t>reset</a:t>
              </a:r>
              <a:endParaRPr lang="zh-TW" altLang="en-US" sz="2400" dirty="0"/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9392832" y="6274701"/>
              <a:ext cx="15951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 smtClean="0"/>
                <a:t>switch = 0</a:t>
              </a:r>
              <a:endParaRPr lang="zh-TW" altLang="en-US" sz="2400" dirty="0"/>
            </a:p>
          </p:txBody>
        </p:sp>
        <p:sp>
          <p:nvSpPr>
            <p:cNvPr id="19" name="文字方塊 18"/>
            <p:cNvSpPr txBox="1"/>
            <p:nvPr/>
          </p:nvSpPr>
          <p:spPr>
            <a:xfrm>
              <a:off x="6600555" y="2430018"/>
              <a:ext cx="15951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 smtClean="0"/>
                <a:t>switch = 0</a:t>
              </a:r>
              <a:endParaRPr lang="zh-TW" altLang="en-US" sz="2400" dirty="0"/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6629538" y="3522082"/>
              <a:ext cx="15951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 smtClean="0"/>
                <a:t>switch = 1</a:t>
              </a:r>
              <a:endParaRPr lang="zh-TW" altLang="en-US" sz="2400" dirty="0"/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8779930" y="2115953"/>
              <a:ext cx="15951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 smtClean="0"/>
                <a:t>switch = 1</a:t>
              </a:r>
              <a:endParaRPr lang="zh-TW" altLang="en-US" sz="2400" dirty="0"/>
            </a:p>
          </p:txBody>
        </p:sp>
        <p:sp>
          <p:nvSpPr>
            <p:cNvPr id="22" name="流程圖: 決策 21"/>
            <p:cNvSpPr/>
            <p:nvPr/>
          </p:nvSpPr>
          <p:spPr bwMode="auto">
            <a:xfrm>
              <a:off x="7714776" y="3964499"/>
              <a:ext cx="2130307" cy="931334"/>
            </a:xfrm>
            <a:prstGeom prst="flowChartDecision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zh-TW" altLang="en-US" sz="2000" b="1" smtClean="0">
                  <a:latin typeface="Arial" pitchFamily="34" charset="0"/>
                  <a:ea typeface="新細明體" pitchFamily="18" charset="-120"/>
                </a:rPr>
                <a:t>踩到雷</a:t>
              </a:r>
              <a:r>
                <a:rPr kumimoji="1" lang="en-US" altLang="zh-TW" sz="2000" b="1" dirty="0">
                  <a:latin typeface="Arial" pitchFamily="34" charset="0"/>
                  <a:ea typeface="新細明體" pitchFamily="18" charset="-120"/>
                </a:rPr>
                <a:t>?</a:t>
              </a:r>
              <a:endParaRPr kumimoji="1" lang="zh-TW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新細明體" pitchFamily="18" charset="-120"/>
              </a:endParaRPr>
            </a:p>
          </p:txBody>
        </p:sp>
        <p:cxnSp>
          <p:nvCxnSpPr>
            <p:cNvPr id="23" name="直線單箭頭接點 22"/>
            <p:cNvCxnSpPr>
              <a:stCxn id="22" idx="2"/>
              <a:endCxn id="8" idx="0"/>
            </p:cNvCxnSpPr>
            <p:nvPr/>
          </p:nvCxnSpPr>
          <p:spPr bwMode="auto">
            <a:xfrm>
              <a:off x="8779930" y="4895833"/>
              <a:ext cx="2" cy="210230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肘形接點 23"/>
            <p:cNvCxnSpPr>
              <a:stCxn id="22" idx="3"/>
              <a:endCxn id="6" idx="3"/>
            </p:cNvCxnSpPr>
            <p:nvPr/>
          </p:nvCxnSpPr>
          <p:spPr bwMode="auto">
            <a:xfrm flipH="1" flipV="1">
              <a:off x="9609664" y="3237307"/>
              <a:ext cx="235419" cy="1192859"/>
            </a:xfrm>
            <a:prstGeom prst="bentConnector3">
              <a:avLst>
                <a:gd name="adj1" fmla="val -97103"/>
              </a:avLst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5" name="文字方塊 24"/>
            <p:cNvSpPr txBox="1"/>
            <p:nvPr/>
          </p:nvSpPr>
          <p:spPr>
            <a:xfrm>
              <a:off x="7950197" y="4684100"/>
              <a:ext cx="15951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 smtClean="0"/>
                <a:t>Yes</a:t>
              </a:r>
              <a:endParaRPr lang="zh-TW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71365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Timer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 smtClean="0"/>
              <a:t>變數 </a:t>
            </a:r>
            <a:r>
              <a:rPr lang="en-US" altLang="zh-TW" dirty="0" err="1" smtClean="0"/>
              <a:t>elapsedTime</a:t>
            </a:r>
            <a:r>
              <a:rPr lang="en-US" altLang="zh-TW" dirty="0" smtClean="0"/>
              <a:t> : 32bits, </a:t>
            </a:r>
            <a:r>
              <a:rPr lang="zh-TW" altLang="en-US" dirty="0" smtClean="0"/>
              <a:t>每秒</a:t>
            </a:r>
            <a:r>
              <a:rPr lang="en-US" altLang="zh-TW" dirty="0" smtClean="0"/>
              <a:t>+1</a:t>
            </a:r>
          </a:p>
          <a:p>
            <a:r>
              <a:rPr lang="zh-TW" altLang="en-US" dirty="0" smtClean="0"/>
              <a:t>秒</a:t>
            </a:r>
            <a:r>
              <a:rPr lang="en-US" altLang="zh-TW" dirty="0" smtClean="0"/>
              <a:t>(</a:t>
            </a:r>
            <a:r>
              <a:rPr lang="zh-TW" altLang="en-US" dirty="0" smtClean="0"/>
              <a:t>個位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r>
              <a:rPr lang="en-US" altLang="zh-TW" dirty="0" smtClean="0"/>
              <a:t>= elapsedTime%10;</a:t>
            </a:r>
          </a:p>
          <a:p>
            <a:r>
              <a:rPr lang="zh-TW" altLang="en-US" dirty="0" smtClean="0"/>
              <a:t>秒</a:t>
            </a:r>
            <a:r>
              <a:rPr lang="en-US" altLang="zh-TW" dirty="0" smtClean="0"/>
              <a:t>(</a:t>
            </a:r>
            <a:r>
              <a:rPr lang="zh-TW" altLang="en-US" dirty="0" smtClean="0"/>
              <a:t>十位</a:t>
            </a:r>
            <a:r>
              <a:rPr lang="en-US" altLang="zh-TW" dirty="0"/>
              <a:t>)</a:t>
            </a:r>
            <a:r>
              <a:rPr lang="en-US" altLang="zh-TW" dirty="0" smtClean="0"/>
              <a:t> = elapsedTime%60/10;</a:t>
            </a:r>
          </a:p>
          <a:p>
            <a:r>
              <a:rPr lang="zh-TW" altLang="en-US" dirty="0" smtClean="0"/>
              <a:t>分</a:t>
            </a:r>
            <a:r>
              <a:rPr lang="en-US" altLang="zh-TW" dirty="0" smtClean="0"/>
              <a:t>(</a:t>
            </a:r>
            <a:r>
              <a:rPr lang="zh-TW" altLang="en-US" dirty="0" smtClean="0"/>
              <a:t>個位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r>
              <a:rPr lang="en-US" altLang="zh-TW" dirty="0" smtClean="0"/>
              <a:t>= </a:t>
            </a:r>
            <a:r>
              <a:rPr lang="en-US" altLang="zh-TW" dirty="0" err="1" smtClean="0"/>
              <a:t>elapsedTime</a:t>
            </a:r>
            <a:r>
              <a:rPr lang="en-US" altLang="zh-TW" dirty="0" smtClean="0"/>
              <a:t>/60%10;</a:t>
            </a:r>
          </a:p>
          <a:p>
            <a:r>
              <a:rPr lang="zh-TW" altLang="en-US" dirty="0" smtClean="0"/>
              <a:t>分</a:t>
            </a:r>
            <a:r>
              <a:rPr lang="en-US" altLang="zh-TW" dirty="0" smtClean="0"/>
              <a:t>(</a:t>
            </a:r>
            <a:r>
              <a:rPr lang="zh-TW" altLang="en-US" dirty="0" smtClean="0"/>
              <a:t>十位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r>
              <a:rPr lang="en-US" altLang="zh-TW" dirty="0" smtClean="0"/>
              <a:t>= </a:t>
            </a:r>
            <a:r>
              <a:rPr lang="en-US" altLang="zh-TW" dirty="0" err="1" smtClean="0"/>
              <a:t>elapsedTime</a:t>
            </a:r>
            <a:r>
              <a:rPr lang="en-US" altLang="zh-TW" dirty="0" smtClean="0"/>
              <a:t>/60%60/10;</a:t>
            </a:r>
          </a:p>
          <a:p>
            <a:r>
              <a:rPr lang="zh-TW" altLang="en-US" dirty="0" smtClean="0"/>
              <a:t>時</a:t>
            </a:r>
            <a:r>
              <a:rPr lang="en-US" altLang="zh-TW" dirty="0" smtClean="0"/>
              <a:t>(</a:t>
            </a:r>
            <a:r>
              <a:rPr lang="zh-TW" altLang="en-US" dirty="0" smtClean="0"/>
              <a:t>個位</a:t>
            </a:r>
            <a:r>
              <a:rPr lang="en-US" altLang="zh-TW" dirty="0" smtClean="0"/>
              <a:t>)</a:t>
            </a:r>
            <a:r>
              <a:rPr lang="zh-TW" altLang="en-US" dirty="0" smtClean="0"/>
              <a:t> </a:t>
            </a:r>
            <a:r>
              <a:rPr lang="en-US" altLang="zh-TW" dirty="0" smtClean="0"/>
              <a:t>= </a:t>
            </a:r>
            <a:r>
              <a:rPr lang="en-US" altLang="zh-TW" dirty="0" err="1" smtClean="0"/>
              <a:t>elapsedTime</a:t>
            </a:r>
            <a:r>
              <a:rPr lang="en-US" altLang="zh-TW" dirty="0" smtClean="0"/>
              <a:t>/3600%10;</a:t>
            </a:r>
          </a:p>
          <a:p>
            <a:r>
              <a:rPr lang="zh-TW" altLang="en-US" dirty="0" smtClean="0"/>
              <a:t>時</a:t>
            </a:r>
            <a:r>
              <a:rPr lang="en-US" altLang="zh-TW" dirty="0" smtClean="0"/>
              <a:t>(</a:t>
            </a:r>
            <a:r>
              <a:rPr lang="zh-TW" altLang="en-US" dirty="0" smtClean="0"/>
              <a:t>十位</a:t>
            </a:r>
            <a:r>
              <a:rPr lang="en-US" altLang="zh-TW" dirty="0"/>
              <a:t>)</a:t>
            </a:r>
            <a:r>
              <a:rPr lang="zh-TW" altLang="en-US" dirty="0" smtClean="0"/>
              <a:t> </a:t>
            </a:r>
            <a:r>
              <a:rPr lang="en-US" altLang="zh-TW" dirty="0" smtClean="0"/>
              <a:t>= </a:t>
            </a:r>
            <a:r>
              <a:rPr lang="en-US" altLang="zh-TW" dirty="0" err="1" smtClean="0"/>
              <a:t>elapsedTime</a:t>
            </a:r>
            <a:r>
              <a:rPr lang="en-US" altLang="zh-TW" dirty="0" smtClean="0"/>
              <a:t>/3600%100/10;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93231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Buttons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 smtClean="0"/>
              <a:t>輸入 </a:t>
            </a:r>
            <a:r>
              <a:rPr lang="en-US" altLang="zh-TW" dirty="0" smtClean="0"/>
              <a:t>buttons</a:t>
            </a:r>
            <a:r>
              <a:rPr lang="zh-TW" altLang="en-US" dirty="0" smtClean="0"/>
              <a:t>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smtClean="0"/>
              <a:t>4bits</a:t>
            </a:r>
          </a:p>
          <a:p>
            <a:pPr marL="0" indent="0">
              <a:buNone/>
            </a:pPr>
            <a:r>
              <a:rPr lang="zh-TW" altLang="en-US" dirty="0" smtClean="0"/>
              <a:t>變</a:t>
            </a:r>
            <a:r>
              <a:rPr lang="zh-TW" altLang="en-US" dirty="0"/>
              <a:t>數</a:t>
            </a:r>
            <a:r>
              <a:rPr lang="zh-TW" altLang="en-US" dirty="0" smtClean="0"/>
              <a:t> </a:t>
            </a:r>
            <a:r>
              <a:rPr lang="en-US" altLang="zh-TW" dirty="0" smtClean="0"/>
              <a:t>area	</a:t>
            </a:r>
            <a:r>
              <a:rPr lang="zh-TW" altLang="en-US" dirty="0" smtClean="0"/>
              <a:t>  </a:t>
            </a:r>
            <a:r>
              <a:rPr lang="en-US" altLang="zh-TW" dirty="0" smtClean="0"/>
              <a:t>: 3bits</a:t>
            </a:r>
          </a:p>
          <a:p>
            <a:pPr marL="0" indent="0">
              <a:buNone/>
            </a:pPr>
            <a:r>
              <a:rPr lang="en-US" altLang="zh-TW" sz="2000" dirty="0" smtClean="0"/>
              <a:t>case(buttons)</a:t>
            </a:r>
          </a:p>
          <a:p>
            <a:pPr marL="0" indent="0">
              <a:buNone/>
            </a:pPr>
            <a:r>
              <a:rPr lang="en-US" altLang="zh-TW" sz="2000" dirty="0" smtClean="0"/>
              <a:t>	4‘b1110:</a:t>
            </a:r>
            <a:r>
              <a:rPr lang="zh-TW" altLang="en-US" sz="2000" dirty="0" smtClean="0"/>
              <a:t>  </a:t>
            </a:r>
            <a:r>
              <a:rPr lang="en-US" altLang="zh-TW" sz="2000" dirty="0"/>
              <a:t>if(area%4!=</a:t>
            </a:r>
            <a:r>
              <a:rPr lang="en-US" altLang="zh-TW" sz="2000" dirty="0" smtClean="0"/>
              <a:t>3) area = area+3'd1;</a:t>
            </a:r>
          </a:p>
          <a:p>
            <a:pPr marL="0" indent="0">
              <a:buNone/>
            </a:pPr>
            <a:r>
              <a:rPr lang="en-US" altLang="zh-TW" sz="2000" dirty="0" smtClean="0"/>
              <a:t>	4‘b1101:</a:t>
            </a:r>
            <a:r>
              <a:rPr lang="zh-TW" altLang="en-US" sz="2000" dirty="0" smtClean="0"/>
              <a:t>  </a:t>
            </a:r>
            <a:r>
              <a:rPr lang="en-US" altLang="zh-TW" sz="2000" dirty="0" smtClean="0"/>
              <a:t>if(area%4!=0) area = area-3'd1;</a:t>
            </a:r>
          </a:p>
          <a:p>
            <a:pPr marL="0" indent="0">
              <a:buNone/>
            </a:pPr>
            <a:r>
              <a:rPr lang="en-US" altLang="zh-TW" sz="2000" dirty="0" smtClean="0"/>
              <a:t>	4‘b1011:</a:t>
            </a:r>
            <a:r>
              <a:rPr lang="zh-TW" altLang="en-US" sz="2000" dirty="0" smtClean="0"/>
              <a:t>  </a:t>
            </a:r>
            <a:r>
              <a:rPr lang="en-US" altLang="zh-TW" sz="2000" dirty="0" smtClean="0"/>
              <a:t>if(area/4==0) area = area+3'd4;</a:t>
            </a:r>
          </a:p>
          <a:p>
            <a:pPr marL="0" indent="0">
              <a:buNone/>
            </a:pPr>
            <a:r>
              <a:rPr lang="en-US" altLang="zh-TW" sz="2000" dirty="0" smtClean="0"/>
              <a:t>	4‘b0111:</a:t>
            </a:r>
            <a:r>
              <a:rPr lang="zh-TW" altLang="en-US" sz="2000" dirty="0" smtClean="0"/>
              <a:t>  </a:t>
            </a:r>
            <a:r>
              <a:rPr lang="en-US" altLang="zh-TW" sz="2000" dirty="0" smtClean="0"/>
              <a:t>if(area/4==1) area = area-3'd4;</a:t>
            </a:r>
          </a:p>
          <a:p>
            <a:pPr marL="0" indent="0">
              <a:buNone/>
            </a:pPr>
            <a:r>
              <a:rPr lang="en-US" altLang="zh-TW" sz="2000" dirty="0" smtClean="0"/>
              <a:t>	default: ;</a:t>
            </a:r>
          </a:p>
          <a:p>
            <a:pPr marL="0" indent="0">
              <a:buNone/>
            </a:pPr>
            <a:r>
              <a:rPr lang="en-US" altLang="zh-TW" sz="2000" dirty="0" err="1" smtClean="0"/>
              <a:t>endcase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64404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Keypad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 smtClean="0"/>
              <a:t>變數 </a:t>
            </a:r>
            <a:r>
              <a:rPr lang="en-US" altLang="zh-TW" dirty="0" err="1" smtClean="0"/>
              <a:t>dotImg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psbImg</a:t>
            </a:r>
            <a:r>
              <a:rPr lang="en-US" altLang="zh-TW" dirty="0"/>
              <a:t>, </a:t>
            </a:r>
            <a:r>
              <a:rPr lang="en-US" altLang="zh-TW" dirty="0" err="1"/>
              <a:t>mineImg</a:t>
            </a:r>
            <a:r>
              <a:rPr lang="en-US" altLang="zh-TW" dirty="0"/>
              <a:t> : </a:t>
            </a:r>
            <a:r>
              <a:rPr lang="en-US" altLang="zh-TW" dirty="0" smtClean="0"/>
              <a:t>128bits</a:t>
            </a:r>
          </a:p>
          <a:p>
            <a:r>
              <a:rPr lang="zh-TW" altLang="en-US" dirty="0" smtClean="0"/>
              <a:t>讀取</a:t>
            </a:r>
            <a:r>
              <a:rPr lang="en-US" altLang="zh-TW" dirty="0" smtClean="0"/>
              <a:t>area</a:t>
            </a:r>
            <a:r>
              <a:rPr lang="zh-TW" altLang="en-US" dirty="0" smtClean="0"/>
              <a:t>和</a:t>
            </a:r>
            <a:r>
              <a:rPr lang="en-US" altLang="zh-TW" dirty="0" smtClean="0"/>
              <a:t>keypad</a:t>
            </a:r>
            <a:r>
              <a:rPr lang="zh-TW" altLang="en-US" dirty="0" smtClean="0"/>
              <a:t> </a:t>
            </a:r>
            <a:r>
              <a:rPr lang="en-US" altLang="zh-TW" dirty="0" smtClean="0"/>
              <a:t>=&gt;</a:t>
            </a:r>
            <a:r>
              <a:rPr lang="zh-TW" altLang="en-US" dirty="0" smtClean="0"/>
              <a:t> 點亮對應的點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area</a:t>
            </a:r>
            <a:r>
              <a:rPr lang="zh-TW" altLang="en-US" dirty="0" smtClean="0"/>
              <a:t>對應特定</a:t>
            </a:r>
            <a:r>
              <a:rPr lang="en-US" altLang="zh-TW" dirty="0" smtClean="0"/>
              <a:t>index: 0(127) 1(123) 2(119) 3(115) 4(63) 5(59) 6(55) 7(51)</a:t>
            </a:r>
          </a:p>
          <a:p>
            <a:pPr lvl="1"/>
            <a:r>
              <a:rPr lang="en-US" altLang="zh-TW" dirty="0" smtClean="0"/>
              <a:t>keypad</a:t>
            </a:r>
            <a:r>
              <a:rPr lang="zh-TW" altLang="en-US" dirty="0" smtClean="0"/>
              <a:t>減少固定值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smtClean="0"/>
              <a:t>7(-51)</a:t>
            </a:r>
            <a:r>
              <a:rPr lang="zh-TW" altLang="en-US" dirty="0" smtClean="0"/>
              <a:t> </a:t>
            </a:r>
            <a:r>
              <a:rPr lang="en-US" altLang="zh-TW" dirty="0" smtClean="0"/>
              <a:t>4(-50)</a:t>
            </a:r>
            <a:r>
              <a:rPr lang="zh-TW" altLang="en-US" dirty="0" smtClean="0"/>
              <a:t> </a:t>
            </a:r>
            <a:r>
              <a:rPr lang="en-US" altLang="zh-TW" dirty="0" smtClean="0"/>
              <a:t>8(-35)</a:t>
            </a:r>
            <a:r>
              <a:rPr lang="zh-TW" altLang="en-US" dirty="0" smtClean="0"/>
              <a:t> </a:t>
            </a:r>
            <a:r>
              <a:rPr lang="en-US" altLang="zh-TW" dirty="0" smtClean="0"/>
              <a:t>F(-0)….</a:t>
            </a:r>
          </a:p>
          <a:p>
            <a:r>
              <a:rPr lang="zh-TW" altLang="en-US" dirty="0" smtClean="0"/>
              <a:t>檢查遊戲狀況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如果</a:t>
            </a:r>
            <a:r>
              <a:rPr lang="en-US" altLang="zh-TW" dirty="0" err="1" smtClean="0"/>
              <a:t>dotImg</a:t>
            </a:r>
            <a:r>
              <a:rPr lang="en-US" altLang="zh-TW" dirty="0" smtClean="0"/>
              <a:t> &amp; </a:t>
            </a:r>
            <a:r>
              <a:rPr lang="en-US" altLang="zh-TW" dirty="0" err="1" smtClean="0"/>
              <a:t>mineImg</a:t>
            </a:r>
            <a:r>
              <a:rPr lang="zh-TW" altLang="en-US" dirty="0" smtClean="0"/>
              <a:t>不等於</a:t>
            </a:r>
            <a:r>
              <a:rPr lang="en-US" altLang="zh-TW" dirty="0" smtClean="0"/>
              <a:t>0</a:t>
            </a:r>
            <a:r>
              <a:rPr lang="zh-TW" altLang="en-US" dirty="0" smtClean="0"/>
              <a:t> </a:t>
            </a:r>
            <a:r>
              <a:rPr lang="en-US" altLang="zh-TW" dirty="0" smtClean="0"/>
              <a:t>:</a:t>
            </a:r>
            <a:r>
              <a:rPr lang="zh-TW" altLang="en-US" dirty="0" smtClean="0"/>
              <a:t> 踩到地雷</a:t>
            </a:r>
            <a:r>
              <a:rPr lang="en-US" altLang="zh-TW" dirty="0" smtClean="0"/>
              <a:t>(</a:t>
            </a:r>
            <a:r>
              <a:rPr lang="zh-TW" altLang="en-US" dirty="0" smtClean="0"/>
              <a:t>遊戲結束</a:t>
            </a:r>
            <a:r>
              <a:rPr lang="en-US" altLang="zh-TW" dirty="0" smtClean="0"/>
              <a:t>)</a:t>
            </a:r>
          </a:p>
          <a:p>
            <a:pPr lvl="1"/>
            <a:r>
              <a:rPr lang="zh-TW" altLang="en-US" dirty="0" smtClean="0"/>
              <a:t>如果</a:t>
            </a:r>
            <a:r>
              <a:rPr lang="en-US" altLang="zh-TW" dirty="0" smtClean="0"/>
              <a:t>~(</a:t>
            </a:r>
            <a:r>
              <a:rPr lang="en-US" altLang="zh-TW" dirty="0" err="1" smtClean="0"/>
              <a:t>dotImg</a:t>
            </a:r>
            <a:r>
              <a:rPr lang="en-US" altLang="zh-TW" dirty="0" smtClean="0"/>
              <a:t> ^ </a:t>
            </a:r>
            <a:r>
              <a:rPr lang="en-US" altLang="zh-TW" dirty="0" err="1" smtClean="0"/>
              <a:t>mineImg</a:t>
            </a:r>
            <a:r>
              <a:rPr lang="en-US" altLang="zh-TW" dirty="0" smtClean="0"/>
              <a:t>)</a:t>
            </a:r>
            <a:r>
              <a:rPr lang="zh-TW" altLang="en-US" dirty="0" smtClean="0"/>
              <a:t>不等於</a:t>
            </a:r>
            <a:r>
              <a:rPr lang="en-US" altLang="zh-TW" dirty="0" smtClean="0"/>
              <a:t>0:</a:t>
            </a:r>
            <a:r>
              <a:rPr lang="zh-TW" altLang="en-US" dirty="0" smtClean="0"/>
              <a:t> 所以非地雷點皆踩過</a:t>
            </a:r>
            <a:r>
              <a:rPr lang="en-US" altLang="zh-TW" dirty="0" smtClean="0"/>
              <a:t>(</a:t>
            </a:r>
            <a:r>
              <a:rPr lang="zh-TW" altLang="en-US" dirty="0" smtClean="0"/>
              <a:t>遊戲通關</a:t>
            </a:r>
            <a:r>
              <a:rPr lang="en-US" altLang="zh-TW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84332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246" y="0"/>
            <a:ext cx="9249508" cy="68580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447262" y="626165"/>
            <a:ext cx="56938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 smtClean="0"/>
              <a:t>初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始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畫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面</a:t>
            </a:r>
            <a:endParaRPr lang="zh-TW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392686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246" y="0"/>
            <a:ext cx="9249508" cy="68580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447262" y="626165"/>
            <a:ext cx="56938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 smtClean="0"/>
              <a:t>遊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戲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進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行</a:t>
            </a:r>
            <a:endParaRPr lang="zh-TW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999970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246" y="0"/>
            <a:ext cx="9249508" cy="68580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447262" y="626165"/>
            <a:ext cx="56938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 smtClean="0"/>
              <a:t>遊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戲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進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行</a:t>
            </a:r>
            <a:endParaRPr lang="zh-TW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34772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246" y="0"/>
            <a:ext cx="9249508" cy="68580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447262" y="626165"/>
            <a:ext cx="56938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000" b="1" dirty="0" smtClean="0"/>
              <a:t>遊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戲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結</a:t>
            </a:r>
            <a:endParaRPr lang="en-US" altLang="zh-TW" sz="3000" b="1" dirty="0" smtClean="0"/>
          </a:p>
          <a:p>
            <a:r>
              <a:rPr lang="zh-TW" altLang="en-US" sz="3000" b="1" dirty="0" smtClean="0"/>
              <a:t>束</a:t>
            </a:r>
            <a:endParaRPr lang="en-US" altLang="zh-TW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33336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230</Words>
  <Application>Microsoft Office PowerPoint</Application>
  <PresentationFormat>寬螢幕</PresentationFormat>
  <Paragraphs>68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5" baseType="lpstr">
      <vt:lpstr>新細明體</vt:lpstr>
      <vt:lpstr>Arial</vt:lpstr>
      <vt:lpstr>Calibri</vt:lpstr>
      <vt:lpstr>Calibri Light</vt:lpstr>
      <vt:lpstr>Office 佈景主題</vt:lpstr>
      <vt:lpstr>MineSweeper</vt:lpstr>
      <vt:lpstr>Structure</vt:lpstr>
      <vt:lpstr>Timer</vt:lpstr>
      <vt:lpstr>Buttons</vt:lpstr>
      <vt:lpstr>Keypad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MineSweeper</dc:title>
  <dc:creator>陳冠仁</dc:creator>
  <cp:lastModifiedBy>陳冠仁</cp:lastModifiedBy>
  <cp:revision>14</cp:revision>
  <dcterms:created xsi:type="dcterms:W3CDTF">2017-01-04T05:31:53Z</dcterms:created>
  <dcterms:modified xsi:type="dcterms:W3CDTF">2017-01-04T10:28:10Z</dcterms:modified>
</cp:coreProperties>
</file>

<file path=docProps/thumbnail.jpeg>
</file>